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6858000" cy="9906000" type="A4"/>
  <p:notesSz cx="6858000" cy="9144000"/>
  <p:custDataLst>
    <p:tags r:id="rId3"/>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0056"/>
    <a:srgbClr val="BC005E"/>
    <a:srgbClr val="CC0066"/>
    <a:srgbClr val="CC0099"/>
    <a:srgbClr val="4C0076"/>
    <a:srgbClr val="333399"/>
    <a:srgbClr val="000099"/>
    <a:srgbClr val="3399FF"/>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32" autoAdjust="0"/>
    <p:restoredTop sz="94660"/>
  </p:normalViewPr>
  <p:slideViewPr>
    <p:cSldViewPr snapToGrid="0">
      <p:cViewPr varScale="1">
        <p:scale>
          <a:sx n="42" d="100"/>
          <a:sy n="42" d="100"/>
        </p:scale>
        <p:origin x="18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a:t>Asıl başlık stili için tıklatın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77BF1674-1159-45B5-A5A2-3E419AA9F074}"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207066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7BF1674-1159-45B5-A5A2-3E419AA9F074}"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192465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7BF1674-1159-45B5-A5A2-3E419AA9F074}"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1092123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7BF1674-1159-45B5-A5A2-3E419AA9F074}"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132165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a:t>Asıl başlık stili için tıklatın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77BF1674-1159-45B5-A5A2-3E419AA9F074}"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395617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7BF1674-1159-45B5-A5A2-3E419AA9F074}"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262271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4" name="Content Placeholder 3"/>
          <p:cNvSpPr>
            <a:spLocks noGrp="1"/>
          </p:cNvSpPr>
          <p:nvPr>
            <p:ph sz="half" idx="2"/>
          </p:nvPr>
        </p:nvSpPr>
        <p:spPr>
          <a:xfrm>
            <a:off x="472381" y="3618442"/>
            <a:ext cx="2901255" cy="532218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6" name="Content Placeholder 5"/>
          <p:cNvSpPr>
            <a:spLocks noGrp="1"/>
          </p:cNvSpPr>
          <p:nvPr>
            <p:ph sz="quarter" idx="4"/>
          </p:nvPr>
        </p:nvSpPr>
        <p:spPr>
          <a:xfrm>
            <a:off x="3471863" y="3618442"/>
            <a:ext cx="2915543" cy="532218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7BF1674-1159-45B5-A5A2-3E419AA9F074}" type="datetimeFigureOut">
              <a:rPr lang="tr-TR" smtClean="0"/>
              <a:t>10.12.2020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39735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77BF1674-1159-45B5-A5A2-3E419AA9F074}" type="datetimeFigureOut">
              <a:rPr lang="tr-TR" smtClean="0"/>
              <a:t>10.12.2020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1562626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F1674-1159-45B5-A5A2-3E419AA9F074}" type="datetimeFigureOut">
              <a:rPr lang="tr-TR" smtClean="0"/>
              <a:t>10.12.2020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290584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 için tıklatın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77BF1674-1159-45B5-A5A2-3E419AA9F074}"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1218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simgeyi tıklatın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77BF1674-1159-45B5-A5A2-3E419AA9F074}"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5324868-79BD-4699-AB7F-445AF2FF43F9}" type="slidenum">
              <a:rPr lang="tr-TR" smtClean="0"/>
              <a:t>‹#›</a:t>
            </a:fld>
            <a:endParaRPr lang="tr-TR"/>
          </a:p>
        </p:txBody>
      </p:sp>
    </p:spTree>
    <p:extLst>
      <p:ext uri="{BB962C8B-B14F-4D97-AF65-F5344CB8AC3E}">
        <p14:creationId xmlns:p14="http://schemas.microsoft.com/office/powerpoint/2010/main" val="8002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7BF1674-1159-45B5-A5A2-3E419AA9F074}" type="datetimeFigureOut">
              <a:rPr lang="tr-TR" smtClean="0"/>
              <a:t>10.12.2020</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5324868-79BD-4699-AB7F-445AF2FF43F9}" type="slidenum">
              <a:rPr lang="tr-TR" smtClean="0"/>
              <a:t>‹#›</a:t>
            </a:fld>
            <a:endParaRPr lang="tr-TR"/>
          </a:p>
        </p:txBody>
      </p:sp>
    </p:spTree>
    <p:extLst>
      <p:ext uri="{BB962C8B-B14F-4D97-AF65-F5344CB8AC3E}">
        <p14:creationId xmlns:p14="http://schemas.microsoft.com/office/powerpoint/2010/main" val="2873646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9" descr="kişi, adam, iç mekan, kıyafet içeren bir resim&#10;&#10;Açıklama otomatik olarak oluşturuldu">
            <a:extLst>
              <a:ext uri="{FF2B5EF4-FFF2-40B4-BE49-F238E27FC236}">
                <a16:creationId xmlns:a16="http://schemas.microsoft.com/office/drawing/2014/main" id="{8B75F08F-F591-4AB7-927B-B0FE631C454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saturation sat="33000"/>
                    </a14:imgEffect>
                  </a14:imgLayer>
                </a14:imgProps>
              </a:ext>
              <a:ext uri="{28A0092B-C50C-407E-A947-70E740481C1C}">
                <a14:useLocalDpi xmlns:a14="http://schemas.microsoft.com/office/drawing/2010/main" val="0"/>
              </a:ext>
            </a:extLst>
          </a:blip>
          <a:stretch>
            <a:fillRect/>
          </a:stretch>
        </p:blipFill>
        <p:spPr>
          <a:xfrm>
            <a:off x="1" y="-1248"/>
            <a:ext cx="2715904" cy="3075275"/>
          </a:xfrm>
          <a:prstGeom prst="rect">
            <a:avLst/>
          </a:prstGeom>
        </p:spPr>
      </p:pic>
      <p:sp>
        <p:nvSpPr>
          <p:cNvPr id="2" name="Dikdörtgen 1">
            <a:extLst>
              <a:ext uri="{FF2B5EF4-FFF2-40B4-BE49-F238E27FC236}">
                <a16:creationId xmlns:a16="http://schemas.microsoft.com/office/drawing/2014/main" id="{8AB562C7-77DB-47D1-AC1C-3F80B8E95D52}"/>
              </a:ext>
            </a:extLst>
          </p:cNvPr>
          <p:cNvSpPr/>
          <p:nvPr/>
        </p:nvSpPr>
        <p:spPr>
          <a:xfrm>
            <a:off x="2265528" y="0"/>
            <a:ext cx="4611068" cy="990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Dikdörtgen 5"/>
          <p:cNvSpPr/>
          <p:nvPr/>
        </p:nvSpPr>
        <p:spPr>
          <a:xfrm>
            <a:off x="0" y="3070746"/>
            <a:ext cx="2265528" cy="2483893"/>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nvGrpSpPr>
          <p:cNvPr id="35" name="Grup 34"/>
          <p:cNvGrpSpPr/>
          <p:nvPr/>
        </p:nvGrpSpPr>
        <p:grpSpPr>
          <a:xfrm>
            <a:off x="0" y="3548418"/>
            <a:ext cx="2013045" cy="0"/>
            <a:chOff x="0" y="3548418"/>
            <a:chExt cx="2013045" cy="0"/>
          </a:xfrm>
        </p:grpSpPr>
        <p:cxnSp>
          <p:nvCxnSpPr>
            <p:cNvPr id="7" name="Düz Bağlayıcı 6"/>
            <p:cNvCxnSpPr/>
            <p:nvPr/>
          </p:nvCxnSpPr>
          <p:spPr>
            <a:xfrm>
              <a:off x="0" y="3548418"/>
              <a:ext cx="1815152"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flipV="1">
              <a:off x="1815152" y="3548418"/>
              <a:ext cx="197893" cy="0"/>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pic>
        <p:nvPicPr>
          <p:cNvPr id="9" name="Picture 2" descr="phone icon png ile ilgili görsel sonucu"/>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27623" y="3775030"/>
            <a:ext cx="257039" cy="25703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email icon png ile ilgili görsel sonucu"/>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27623" y="4178335"/>
            <a:ext cx="257542" cy="257542"/>
          </a:xfrm>
          <a:prstGeom prst="rect">
            <a:avLst/>
          </a:prstGeom>
          <a:noFill/>
          <a:extLst>
            <a:ext uri="{909E8E84-426E-40DD-AFC4-6F175D3DCCD1}">
              <a14:hiddenFill xmlns:a14="http://schemas.microsoft.com/office/drawing/2010/main">
                <a:solidFill>
                  <a:srgbClr val="FFFFFF"/>
                </a:solidFill>
              </a14:hiddenFill>
            </a:ext>
          </a:extLst>
        </p:spPr>
      </p:pic>
      <p:sp>
        <p:nvSpPr>
          <p:cNvPr id="22" name="Metin kutusu 21"/>
          <p:cNvSpPr txBox="1"/>
          <p:nvPr/>
        </p:nvSpPr>
        <p:spPr>
          <a:xfrm>
            <a:off x="210913" y="3726309"/>
            <a:ext cx="1598114" cy="323165"/>
          </a:xfrm>
          <a:prstGeom prst="rect">
            <a:avLst/>
          </a:prstGeom>
          <a:noFill/>
        </p:spPr>
        <p:txBody>
          <a:bodyPr wrap="square" rtlCol="0">
            <a:spAutoFit/>
          </a:bodyPr>
          <a:lstStyle/>
          <a:p>
            <a:pPr algn="r"/>
            <a:r>
              <a:rPr lang="tr-TR" sz="700" b="1" dirty="0">
                <a:solidFill>
                  <a:schemeClr val="bg1"/>
                </a:solidFill>
                <a:latin typeface="Century Gothic" panose="020B0502020202020204" pitchFamily="34" charset="0"/>
                <a:cs typeface="Arial" panose="020B0604020202020204" pitchFamily="34" charset="0"/>
              </a:rPr>
              <a:t>CEP</a:t>
            </a:r>
          </a:p>
          <a:p>
            <a:pPr algn="r"/>
            <a:r>
              <a:rPr lang="tr-TR" sz="800" dirty="0">
                <a:solidFill>
                  <a:schemeClr val="bg1"/>
                </a:solidFill>
                <a:latin typeface="Century Gothic" panose="020B0502020202020204" pitchFamily="34" charset="0"/>
                <a:cs typeface="Arial" panose="020B0604020202020204" pitchFamily="34" charset="0"/>
              </a:rPr>
              <a:t>+90 532 293 34 39</a:t>
            </a:r>
          </a:p>
        </p:txBody>
      </p:sp>
      <p:sp>
        <p:nvSpPr>
          <p:cNvPr id="23" name="Metin kutusu 22"/>
          <p:cNvSpPr txBox="1"/>
          <p:nvPr/>
        </p:nvSpPr>
        <p:spPr>
          <a:xfrm>
            <a:off x="0" y="4112712"/>
            <a:ext cx="1809027" cy="307777"/>
          </a:xfrm>
          <a:prstGeom prst="rect">
            <a:avLst/>
          </a:prstGeom>
          <a:noFill/>
        </p:spPr>
        <p:txBody>
          <a:bodyPr wrap="square" rtlCol="0">
            <a:spAutoFit/>
          </a:bodyPr>
          <a:lstStyle/>
          <a:p>
            <a:pPr algn="r"/>
            <a:r>
              <a:rPr lang="tr-TR" sz="700" b="1" dirty="0">
                <a:solidFill>
                  <a:schemeClr val="bg1"/>
                </a:solidFill>
                <a:latin typeface="Century Gothic" panose="020B0502020202020204" pitchFamily="34" charset="0"/>
                <a:cs typeface="Arial" panose="020B0604020202020204" pitchFamily="34" charset="0"/>
              </a:rPr>
              <a:t>E-MAIL</a:t>
            </a:r>
          </a:p>
          <a:p>
            <a:pPr algn="r"/>
            <a:r>
              <a:rPr lang="tr-TR" sz="700" dirty="0">
                <a:solidFill>
                  <a:schemeClr val="bg1"/>
                </a:solidFill>
                <a:latin typeface="Century Gothic" panose="020B0502020202020204" pitchFamily="34" charset="0"/>
                <a:cs typeface="Arial" panose="020B0604020202020204" pitchFamily="34" charset="0"/>
              </a:rPr>
              <a:t>muratbeduk@yalindanismanlik.com.tr</a:t>
            </a:r>
          </a:p>
        </p:txBody>
      </p:sp>
      <p:sp>
        <p:nvSpPr>
          <p:cNvPr id="26" name="Dikdörtgen 25"/>
          <p:cNvSpPr/>
          <p:nvPr/>
        </p:nvSpPr>
        <p:spPr>
          <a:xfrm>
            <a:off x="652008" y="3260037"/>
            <a:ext cx="1447137" cy="2782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1100" dirty="0">
                <a:solidFill>
                  <a:schemeClr val="accent4">
                    <a:lumMod val="75000"/>
                  </a:schemeClr>
                </a:solidFill>
                <a:latin typeface="Century Gothic" panose="020B0502020202020204" pitchFamily="34" charset="0"/>
                <a:ea typeface="Dotum" panose="020B0600000101010101" pitchFamily="34" charset="-127"/>
                <a:cs typeface="Arial Unicode MS" panose="020B0604020202020204" pitchFamily="34" charset="-128"/>
              </a:rPr>
              <a:t>İ L E T İ Ş İ M</a:t>
            </a:r>
          </a:p>
        </p:txBody>
      </p:sp>
      <p:sp>
        <p:nvSpPr>
          <p:cNvPr id="27" name="Dikdörtgen 26"/>
          <p:cNvSpPr/>
          <p:nvPr/>
        </p:nvSpPr>
        <p:spPr>
          <a:xfrm>
            <a:off x="0" y="4593655"/>
            <a:ext cx="2265528" cy="333955"/>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1100" dirty="0">
                <a:solidFill>
                  <a:schemeClr val="tx1">
                    <a:lumMod val="75000"/>
                    <a:lumOff val="25000"/>
                  </a:schemeClr>
                </a:solidFill>
                <a:latin typeface="Century Gothic" panose="020B0502020202020204" pitchFamily="34" charset="0"/>
              </a:rPr>
              <a:t>E Ğ İ T İ M</a:t>
            </a:r>
          </a:p>
        </p:txBody>
      </p:sp>
      <p:sp>
        <p:nvSpPr>
          <p:cNvPr id="28" name="Dikdörtgen 27"/>
          <p:cNvSpPr/>
          <p:nvPr/>
        </p:nvSpPr>
        <p:spPr>
          <a:xfrm>
            <a:off x="0" y="4925475"/>
            <a:ext cx="2265527" cy="176912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9" name="Metin kutusu 28"/>
          <p:cNvSpPr txBox="1"/>
          <p:nvPr/>
        </p:nvSpPr>
        <p:spPr>
          <a:xfrm>
            <a:off x="-1" y="5007144"/>
            <a:ext cx="2265528" cy="846386"/>
          </a:xfrm>
          <a:prstGeom prst="rect">
            <a:avLst/>
          </a:prstGeom>
          <a:noFill/>
        </p:spPr>
        <p:txBody>
          <a:bodyPr wrap="square" rtlCol="0">
            <a:spAutoFit/>
          </a:bodyPr>
          <a:lstStyle/>
          <a:p>
            <a:pPr algn="r"/>
            <a:r>
              <a:rPr lang="tr-TR" altLang="tr-TR" sz="700" b="1" dirty="0">
                <a:solidFill>
                  <a:schemeClr val="bg1"/>
                </a:solidFill>
                <a:latin typeface="Century Gothic" panose="020B0502020202020204" pitchFamily="34" charset="0"/>
                <a:cs typeface="Arial" panose="020B0604020202020204" pitchFamily="34" charset="0"/>
              </a:rPr>
              <a:t>1998 – 2000 </a:t>
            </a:r>
            <a:r>
              <a:rPr lang="tr-TR" sz="700" b="1" dirty="0">
                <a:solidFill>
                  <a:schemeClr val="bg1"/>
                </a:solidFill>
                <a:latin typeface="Century Gothic" panose="020B0502020202020204" pitchFamily="34" charset="0"/>
                <a:ea typeface="Tahoma" panose="020B0604030504040204" pitchFamily="34" charset="0"/>
                <a:cs typeface="Arial" panose="020B0604020202020204" pitchFamily="34" charset="0"/>
              </a:rPr>
              <a:t>Yeditepe </a:t>
            </a:r>
            <a:r>
              <a:rPr lang="tr-TR" sz="700" b="1" baseline="0" dirty="0">
                <a:solidFill>
                  <a:schemeClr val="bg1"/>
                </a:solidFill>
                <a:latin typeface="Century Gothic" panose="020B0502020202020204" pitchFamily="34" charset="0"/>
                <a:ea typeface="Tahoma" panose="020B0604030504040204" pitchFamily="34" charset="0"/>
                <a:cs typeface="Arial" panose="020B0604020202020204" pitchFamily="34" charset="0"/>
              </a:rPr>
              <a:t>Üniversitesi – </a:t>
            </a:r>
            <a:r>
              <a:rPr lang="tr-TR" sz="700" b="1" dirty="0">
                <a:solidFill>
                  <a:schemeClr val="bg1"/>
                </a:solidFill>
                <a:latin typeface="Century Gothic" panose="020B0502020202020204" pitchFamily="34" charset="0"/>
                <a:ea typeface="Tahoma" panose="020B0604030504040204" pitchFamily="34" charset="0"/>
                <a:cs typeface="Arial" panose="020B0604020202020204" pitchFamily="34" charset="0"/>
              </a:rPr>
              <a:t>İ</a:t>
            </a:r>
            <a:r>
              <a:rPr lang="tr-TR" sz="700" b="1" baseline="0" dirty="0">
                <a:solidFill>
                  <a:schemeClr val="bg1"/>
                </a:solidFill>
                <a:latin typeface="Century Gothic" panose="020B0502020202020204" pitchFamily="34" charset="0"/>
                <a:ea typeface="Tahoma" panose="020B0604030504040204" pitchFamily="34" charset="0"/>
                <a:cs typeface="Arial" panose="020B0604020202020204" pitchFamily="34" charset="0"/>
              </a:rPr>
              <a:t>stanbul</a:t>
            </a:r>
          </a:p>
          <a:p>
            <a:pPr algn="r"/>
            <a:r>
              <a:rPr lang="tr-TR" sz="700" b="0" baseline="0" dirty="0">
                <a:solidFill>
                  <a:schemeClr val="bg1"/>
                </a:solidFill>
                <a:latin typeface="Century Gothic" panose="020B0502020202020204" pitchFamily="34" charset="0"/>
                <a:ea typeface="Tahoma" panose="020B0604030504040204" pitchFamily="34" charset="0"/>
                <a:cs typeface="Arial" panose="020B0604020202020204" pitchFamily="34" charset="0"/>
              </a:rPr>
              <a:t>İşletme Yüksek Lisans (MBA)</a:t>
            </a:r>
          </a:p>
          <a:p>
            <a:pPr algn="r"/>
            <a:endParaRPr lang="tr-TR" sz="700" b="0" baseline="0" dirty="0">
              <a:solidFill>
                <a:schemeClr val="bg1"/>
              </a:solidFill>
              <a:latin typeface="Century Gothic" panose="020B0502020202020204" pitchFamily="34" charset="0"/>
              <a:ea typeface="Tahoma" panose="020B0604030504040204" pitchFamily="34" charset="0"/>
              <a:cs typeface="Arial" panose="020B0604020202020204" pitchFamily="34" charset="0"/>
            </a:endParaRPr>
          </a:p>
          <a:p>
            <a:pPr algn="r"/>
            <a:r>
              <a:rPr lang="tr-TR" altLang="tr-TR" sz="700" b="1" dirty="0">
                <a:solidFill>
                  <a:schemeClr val="bg1"/>
                </a:solidFill>
                <a:latin typeface="Century Gothic" panose="020B0502020202020204" pitchFamily="34" charset="0"/>
                <a:cs typeface="Arial" panose="020B0604020202020204" pitchFamily="34" charset="0"/>
              </a:rPr>
              <a:t>1993 – 1997 </a:t>
            </a:r>
            <a:r>
              <a:rPr lang="tr-TR" sz="700" b="1" dirty="0">
                <a:solidFill>
                  <a:schemeClr val="bg1"/>
                </a:solidFill>
                <a:latin typeface="Century Gothic" panose="020B0502020202020204" pitchFamily="34" charset="0"/>
                <a:cs typeface="Arial" panose="020B0604020202020204" pitchFamily="34" charset="0"/>
              </a:rPr>
              <a:t>İstanbul Teknik Üniversitesi – İstanbul </a:t>
            </a:r>
          </a:p>
          <a:p>
            <a:pPr algn="r"/>
            <a:r>
              <a:rPr lang="tr-TR" sz="700" b="0" baseline="0" dirty="0">
                <a:solidFill>
                  <a:schemeClr val="bg1"/>
                </a:solidFill>
                <a:latin typeface="Century Gothic" panose="020B0502020202020204" pitchFamily="34" charset="0"/>
                <a:ea typeface="Tahoma" panose="020B0604030504040204" pitchFamily="34" charset="0"/>
                <a:cs typeface="Arial" panose="020B0604020202020204" pitchFamily="34" charset="0"/>
              </a:rPr>
              <a:t>Makine Mühendisliği</a:t>
            </a:r>
          </a:p>
          <a:p>
            <a:pPr algn="r"/>
            <a:r>
              <a:rPr lang="tr-TR" sz="700" b="1" baseline="0" dirty="0">
                <a:solidFill>
                  <a:schemeClr val="tx1"/>
                </a:solidFill>
                <a:latin typeface="Century Gothic" panose="020B0502020202020204" pitchFamily="34" charset="0"/>
                <a:ea typeface="Tahoma" panose="020B0604030504040204" pitchFamily="34" charset="0"/>
                <a:cs typeface="Arial" panose="020B0604020202020204" pitchFamily="34" charset="0"/>
              </a:rPr>
              <a:t> </a:t>
            </a:r>
          </a:p>
          <a:p>
            <a:pPr algn="r"/>
            <a:r>
              <a:rPr lang="tr-TR" sz="700" b="1" baseline="0" dirty="0">
                <a:solidFill>
                  <a:schemeClr val="tx1"/>
                </a:solidFill>
                <a:latin typeface="Century Gothic" panose="020B0502020202020204" pitchFamily="34" charset="0"/>
                <a:ea typeface="Tahoma" panose="020B0604030504040204" pitchFamily="34" charset="0"/>
                <a:cs typeface="Arial" panose="020B0604020202020204" pitchFamily="34" charset="0"/>
              </a:rPr>
              <a:t> </a:t>
            </a:r>
            <a:endParaRPr lang="tr-TR" altLang="tr-TR" sz="900" dirty="0">
              <a:solidFill>
                <a:schemeClr val="bg1"/>
              </a:solidFill>
              <a:latin typeface="Century Gothic" panose="020B0502020202020204" pitchFamily="34" charset="0"/>
              <a:cs typeface="Arial" panose="020B0604020202020204" pitchFamily="34" charset="0"/>
            </a:endParaRPr>
          </a:p>
        </p:txBody>
      </p:sp>
      <p:sp>
        <p:nvSpPr>
          <p:cNvPr id="30" name="Dikdörtgen 29"/>
          <p:cNvSpPr/>
          <p:nvPr/>
        </p:nvSpPr>
        <p:spPr>
          <a:xfrm>
            <a:off x="-1" y="6678524"/>
            <a:ext cx="2265527" cy="1474805"/>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Dikdörtgen 31"/>
          <p:cNvSpPr/>
          <p:nvPr/>
        </p:nvSpPr>
        <p:spPr>
          <a:xfrm>
            <a:off x="2608026" y="821764"/>
            <a:ext cx="2369489" cy="388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600" b="1" dirty="0">
                <a:solidFill>
                  <a:schemeClr val="tx1">
                    <a:lumMod val="75000"/>
                    <a:lumOff val="25000"/>
                  </a:schemeClr>
                </a:solidFill>
                <a:latin typeface="Times New Roman" panose="02020603050405020304" pitchFamily="18" charset="0"/>
                <a:cs typeface="Times New Roman" panose="02020603050405020304" pitchFamily="18" charset="0"/>
              </a:rPr>
              <a:t>B E D Ü K</a:t>
            </a:r>
          </a:p>
        </p:txBody>
      </p:sp>
      <p:sp>
        <p:nvSpPr>
          <p:cNvPr id="33" name="Dikdörtgen 32"/>
          <p:cNvSpPr/>
          <p:nvPr/>
        </p:nvSpPr>
        <p:spPr>
          <a:xfrm>
            <a:off x="2608027" y="413470"/>
            <a:ext cx="2369489" cy="381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600" b="1" dirty="0">
                <a:solidFill>
                  <a:schemeClr val="tx1">
                    <a:lumMod val="75000"/>
                    <a:lumOff val="25000"/>
                  </a:schemeClr>
                </a:solidFill>
                <a:latin typeface="Times New Roman" panose="02020603050405020304" pitchFamily="18" charset="0"/>
                <a:cs typeface="Times New Roman" panose="02020603050405020304" pitchFamily="18" charset="0"/>
              </a:rPr>
              <a:t>M U R A T</a:t>
            </a:r>
          </a:p>
        </p:txBody>
      </p:sp>
      <p:sp>
        <p:nvSpPr>
          <p:cNvPr id="34" name="Dikdörtgen 33"/>
          <p:cNvSpPr/>
          <p:nvPr/>
        </p:nvSpPr>
        <p:spPr>
          <a:xfrm>
            <a:off x="2667957" y="1248355"/>
            <a:ext cx="4199301" cy="29419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000" dirty="0">
                <a:solidFill>
                  <a:schemeClr val="accent4">
                    <a:lumMod val="75000"/>
                  </a:schemeClr>
                </a:solidFill>
                <a:latin typeface="Dotum" panose="020B0600000101010101" pitchFamily="34" charset="-127"/>
                <a:ea typeface="Dotum" panose="020B0600000101010101" pitchFamily="34" charset="-127"/>
              </a:rPr>
              <a:t>YALIN ÜRETİM DANIŞMANI/EĞİTMEN</a:t>
            </a:r>
          </a:p>
        </p:txBody>
      </p:sp>
      <p:grpSp>
        <p:nvGrpSpPr>
          <p:cNvPr id="36" name="Grup 35"/>
          <p:cNvGrpSpPr/>
          <p:nvPr/>
        </p:nvGrpSpPr>
        <p:grpSpPr>
          <a:xfrm>
            <a:off x="-6532" y="7008210"/>
            <a:ext cx="2013045" cy="0"/>
            <a:chOff x="0" y="3548418"/>
            <a:chExt cx="2013045" cy="0"/>
          </a:xfrm>
        </p:grpSpPr>
        <p:cxnSp>
          <p:nvCxnSpPr>
            <p:cNvPr id="37" name="Düz Bağlayıcı 36"/>
            <p:cNvCxnSpPr/>
            <p:nvPr/>
          </p:nvCxnSpPr>
          <p:spPr>
            <a:xfrm>
              <a:off x="0" y="3548418"/>
              <a:ext cx="1815152"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Düz Bağlayıcı 37"/>
            <p:cNvCxnSpPr/>
            <p:nvPr/>
          </p:nvCxnSpPr>
          <p:spPr>
            <a:xfrm flipV="1">
              <a:off x="1815152" y="3548418"/>
              <a:ext cx="197893" cy="0"/>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9" name="Dikdörtgen 38"/>
          <p:cNvSpPr/>
          <p:nvPr/>
        </p:nvSpPr>
        <p:spPr>
          <a:xfrm>
            <a:off x="645476" y="6719829"/>
            <a:ext cx="1447137" cy="2782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1100" dirty="0">
                <a:solidFill>
                  <a:schemeClr val="accent4">
                    <a:lumMod val="75000"/>
                  </a:schemeClr>
                </a:solidFill>
                <a:latin typeface="Century Gothic" panose="020B0502020202020204" pitchFamily="34" charset="0"/>
                <a:ea typeface="Dotum" panose="020B0600000101010101" pitchFamily="34" charset="-127"/>
                <a:cs typeface="Arial Unicode MS" panose="020B0604020202020204" pitchFamily="34" charset="-128"/>
              </a:rPr>
              <a:t>Y E T E N E K L E R</a:t>
            </a:r>
          </a:p>
        </p:txBody>
      </p:sp>
      <p:sp>
        <p:nvSpPr>
          <p:cNvPr id="40" name="Metin kutusu 39"/>
          <p:cNvSpPr txBox="1"/>
          <p:nvPr/>
        </p:nvSpPr>
        <p:spPr>
          <a:xfrm>
            <a:off x="2604350" y="1561454"/>
            <a:ext cx="4130407" cy="200055"/>
          </a:xfrm>
          <a:prstGeom prst="rect">
            <a:avLst/>
          </a:prstGeom>
          <a:noFill/>
        </p:spPr>
        <p:txBody>
          <a:bodyPr wrap="square" rtlCol="0">
            <a:spAutoFit/>
          </a:bodyPr>
          <a:lstStyle/>
          <a:p>
            <a:r>
              <a:rPr lang="tr-TR" sz="700" dirty="0">
                <a:solidFill>
                  <a:schemeClr val="tx1">
                    <a:lumMod val="85000"/>
                    <a:lumOff val="15000"/>
                  </a:schemeClr>
                </a:solidFill>
                <a:latin typeface="Century Gothic" panose="020B0502020202020204" pitchFamily="34" charset="0"/>
                <a:cs typeface="Arial" panose="020B0604020202020204" pitchFamily="34" charset="0"/>
              </a:rPr>
              <a:t>Doğum Tarihi: 07 Ekim 1974; Doğum Yeri: Diyarbakır; Evli, 3 çocuk</a:t>
            </a:r>
          </a:p>
        </p:txBody>
      </p:sp>
      <p:sp>
        <p:nvSpPr>
          <p:cNvPr id="42" name="Dikdörtgen 41"/>
          <p:cNvSpPr/>
          <p:nvPr/>
        </p:nvSpPr>
        <p:spPr>
          <a:xfrm>
            <a:off x="0" y="2095500"/>
            <a:ext cx="6867258" cy="972000"/>
          </a:xfrm>
          <a:prstGeom prst="rect">
            <a:avLst/>
          </a:prstGeom>
          <a:solidFill>
            <a:schemeClr val="accent4">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3" name="Metin kutusu 42"/>
          <p:cNvSpPr txBox="1"/>
          <p:nvPr/>
        </p:nvSpPr>
        <p:spPr>
          <a:xfrm>
            <a:off x="2393344" y="2143291"/>
            <a:ext cx="4461400" cy="1077218"/>
          </a:xfrm>
          <a:prstGeom prst="rect">
            <a:avLst/>
          </a:prstGeom>
          <a:noFill/>
        </p:spPr>
        <p:txBody>
          <a:bodyPr wrap="square" rtlCol="0">
            <a:spAutoFit/>
          </a:bodyPr>
          <a:lstStyle/>
          <a:p>
            <a:r>
              <a:rPr lang="tr-TR" altLang="tr-TR" sz="800" dirty="0">
                <a:solidFill>
                  <a:schemeClr val="bg1"/>
                </a:solidFill>
                <a:latin typeface="Century Gothic" panose="020B0502020202020204" pitchFamily="34" charset="0"/>
                <a:cs typeface="Arial" panose="020B0604020202020204" pitchFamily="34" charset="0"/>
              </a:rPr>
              <a:t>2008 yılında başladığım Yalın Üretim Sistemleri Danışmanlığı’nı şimdiye kadar 11 farklı sektörde 90’dan fazla firmada gerçekleştirdim. Bunca zamanda, danışmanlık hizmeti verdiğim firmalarda %80’den fazla verimlilik artışı, nakit hızında artış sağlandı. %95  müşteri memnuniyeti verdiğimiz hizmetlerin bir karşılığıdır. 1997 yılında Ford üretim Sistemleri ile başladığım </a:t>
            </a:r>
            <a:r>
              <a:rPr lang="tr-TR" altLang="tr-TR" sz="800" dirty="0" err="1">
                <a:solidFill>
                  <a:schemeClr val="bg1"/>
                </a:solidFill>
                <a:latin typeface="Century Gothic" panose="020B0502020202020204" pitchFamily="34" charset="0"/>
                <a:cs typeface="Arial" panose="020B0604020202020204" pitchFamily="34" charset="0"/>
              </a:rPr>
              <a:t>isş</a:t>
            </a:r>
            <a:r>
              <a:rPr lang="tr-TR" altLang="tr-TR" sz="800" dirty="0">
                <a:solidFill>
                  <a:schemeClr val="bg1"/>
                </a:solidFill>
                <a:latin typeface="Century Gothic" panose="020B0502020202020204" pitchFamily="34" charset="0"/>
                <a:cs typeface="Arial" panose="020B0604020202020204" pitchFamily="34" charset="0"/>
              </a:rPr>
              <a:t> hayatımda, 2002 yılında 6-Sigma kara kuşak eğitimlerini tamamlayarak, 12 projeyi hayata geçirdim.</a:t>
            </a:r>
          </a:p>
          <a:p>
            <a:endParaRPr lang="tr-TR" altLang="tr-TR" sz="800" dirty="0">
              <a:solidFill>
                <a:schemeClr val="bg1"/>
              </a:solidFill>
              <a:latin typeface="Century Gothic" panose="020B0502020202020204" pitchFamily="34" charset="0"/>
              <a:cs typeface="Arial" panose="020B0604020202020204" pitchFamily="34" charset="0"/>
            </a:endParaRPr>
          </a:p>
          <a:p>
            <a:endParaRPr lang="tr-TR" altLang="tr-TR" sz="800" dirty="0">
              <a:solidFill>
                <a:schemeClr val="bg1"/>
              </a:solidFill>
              <a:latin typeface="Century Gothic" panose="020B0502020202020204" pitchFamily="34" charset="0"/>
              <a:cs typeface="Arial" panose="020B0604020202020204" pitchFamily="34" charset="0"/>
            </a:endParaRPr>
          </a:p>
        </p:txBody>
      </p:sp>
      <p:sp>
        <p:nvSpPr>
          <p:cNvPr id="44" name="Dikdörtgen 43"/>
          <p:cNvSpPr/>
          <p:nvPr/>
        </p:nvSpPr>
        <p:spPr>
          <a:xfrm>
            <a:off x="286248" y="2218415"/>
            <a:ext cx="1820848" cy="485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1000" dirty="0">
                <a:latin typeface="Dotum" panose="020B0600000101010101" pitchFamily="34" charset="-127"/>
                <a:ea typeface="Dotum" panose="020B0600000101010101" pitchFamily="34" charset="-127"/>
                <a:cs typeface="Arial Unicode MS" panose="020B0604020202020204" pitchFamily="34" charset="-128"/>
              </a:rPr>
              <a:t>P R O F E S Y O N E L </a:t>
            </a:r>
          </a:p>
          <a:p>
            <a:pPr algn="r"/>
            <a:r>
              <a:rPr lang="tr-TR" sz="1000" dirty="0">
                <a:latin typeface="Dotum" panose="020B0600000101010101" pitchFamily="34" charset="-127"/>
                <a:ea typeface="Dotum" panose="020B0600000101010101" pitchFamily="34" charset="-127"/>
                <a:cs typeface="Arial Unicode MS" panose="020B0604020202020204" pitchFamily="34" charset="-128"/>
              </a:rPr>
              <a:t>Ö Z G E Ç M İ Ş </a:t>
            </a:r>
          </a:p>
        </p:txBody>
      </p:sp>
      <p:sp>
        <p:nvSpPr>
          <p:cNvPr id="45" name="Dikdörtgen 44"/>
          <p:cNvSpPr/>
          <p:nvPr/>
        </p:nvSpPr>
        <p:spPr>
          <a:xfrm>
            <a:off x="712040" y="2504661"/>
            <a:ext cx="24649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9" name="Metin kutusu 48"/>
          <p:cNvSpPr txBox="1"/>
          <p:nvPr/>
        </p:nvSpPr>
        <p:spPr>
          <a:xfrm>
            <a:off x="851709" y="7074444"/>
            <a:ext cx="1257128" cy="200055"/>
          </a:xfrm>
          <a:prstGeom prst="rect">
            <a:avLst/>
          </a:prstGeom>
          <a:noFill/>
        </p:spPr>
        <p:txBody>
          <a:bodyPr wrap="square" rtlCol="0">
            <a:spAutoFit/>
          </a:bodyPr>
          <a:lstStyle/>
          <a:p>
            <a:pPr algn="r"/>
            <a:r>
              <a:rPr lang="tr-TR" altLang="tr-TR" sz="700" dirty="0">
                <a:solidFill>
                  <a:schemeClr val="bg1"/>
                </a:solidFill>
                <a:latin typeface="Century Gothic" panose="020B0502020202020204" pitchFamily="34" charset="0"/>
                <a:cs typeface="Arial" panose="020B0604020202020204" pitchFamily="34" charset="0"/>
              </a:rPr>
              <a:t>Yönetim</a:t>
            </a:r>
          </a:p>
        </p:txBody>
      </p:sp>
      <p:sp>
        <p:nvSpPr>
          <p:cNvPr id="50" name="Dikdörtgen 49"/>
          <p:cNvSpPr/>
          <p:nvPr/>
        </p:nvSpPr>
        <p:spPr>
          <a:xfrm>
            <a:off x="151075" y="7274499"/>
            <a:ext cx="1861970" cy="74523"/>
          </a:xfrm>
          <a:prstGeom prst="rect">
            <a:avLst/>
          </a:prstGeom>
          <a:no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51" name="Düz Bağlayıcı 50"/>
          <p:cNvCxnSpPr>
            <a:cxnSpLocks/>
          </p:cNvCxnSpPr>
          <p:nvPr/>
        </p:nvCxnSpPr>
        <p:spPr>
          <a:xfrm>
            <a:off x="210913" y="7309632"/>
            <a:ext cx="1804552" cy="0"/>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52" name="Metin kutusu 51"/>
          <p:cNvSpPr txBox="1"/>
          <p:nvPr/>
        </p:nvSpPr>
        <p:spPr>
          <a:xfrm>
            <a:off x="855087" y="7389169"/>
            <a:ext cx="1257128" cy="200055"/>
          </a:xfrm>
          <a:prstGeom prst="rect">
            <a:avLst/>
          </a:prstGeom>
          <a:noFill/>
        </p:spPr>
        <p:txBody>
          <a:bodyPr wrap="square" rtlCol="0">
            <a:spAutoFit/>
          </a:bodyPr>
          <a:lstStyle/>
          <a:p>
            <a:pPr algn="r"/>
            <a:r>
              <a:rPr lang="tr-TR" altLang="tr-TR" sz="700" dirty="0">
                <a:solidFill>
                  <a:schemeClr val="bg1"/>
                </a:solidFill>
                <a:latin typeface="Century Gothic" panose="020B0502020202020204" pitchFamily="34" charset="0"/>
                <a:cs typeface="Arial" panose="020B0604020202020204" pitchFamily="34" charset="0"/>
              </a:rPr>
              <a:t>İletişim</a:t>
            </a:r>
          </a:p>
        </p:txBody>
      </p:sp>
      <p:sp>
        <p:nvSpPr>
          <p:cNvPr id="53" name="Dikdörtgen 52"/>
          <p:cNvSpPr/>
          <p:nvPr/>
        </p:nvSpPr>
        <p:spPr>
          <a:xfrm>
            <a:off x="154453" y="7589224"/>
            <a:ext cx="1861970" cy="74523"/>
          </a:xfrm>
          <a:prstGeom prst="rect">
            <a:avLst/>
          </a:prstGeom>
          <a:no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54" name="Düz Bağlayıcı 53"/>
          <p:cNvCxnSpPr>
            <a:cxnSpLocks/>
          </p:cNvCxnSpPr>
          <p:nvPr/>
        </p:nvCxnSpPr>
        <p:spPr>
          <a:xfrm>
            <a:off x="210913" y="7624357"/>
            <a:ext cx="1803573" cy="0"/>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55" name="Metin kutusu 54"/>
          <p:cNvSpPr txBox="1"/>
          <p:nvPr/>
        </p:nvSpPr>
        <p:spPr>
          <a:xfrm>
            <a:off x="844599" y="7690803"/>
            <a:ext cx="1257128" cy="200055"/>
          </a:xfrm>
          <a:prstGeom prst="rect">
            <a:avLst/>
          </a:prstGeom>
          <a:noFill/>
        </p:spPr>
        <p:txBody>
          <a:bodyPr wrap="square" rtlCol="0">
            <a:spAutoFit/>
          </a:bodyPr>
          <a:lstStyle/>
          <a:p>
            <a:pPr algn="r"/>
            <a:r>
              <a:rPr lang="tr-TR" altLang="tr-TR" sz="700" dirty="0">
                <a:solidFill>
                  <a:schemeClr val="bg1"/>
                </a:solidFill>
                <a:latin typeface="Century Gothic" panose="020B0502020202020204" pitchFamily="34" charset="0"/>
                <a:cs typeface="Arial" panose="020B0604020202020204" pitchFamily="34" charset="0"/>
              </a:rPr>
              <a:t>İngilizce</a:t>
            </a:r>
          </a:p>
        </p:txBody>
      </p:sp>
      <p:sp>
        <p:nvSpPr>
          <p:cNvPr id="56" name="Dikdörtgen 55"/>
          <p:cNvSpPr/>
          <p:nvPr/>
        </p:nvSpPr>
        <p:spPr>
          <a:xfrm>
            <a:off x="151916" y="7890858"/>
            <a:ext cx="1861970" cy="74523"/>
          </a:xfrm>
          <a:prstGeom prst="rect">
            <a:avLst/>
          </a:prstGeom>
          <a:no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57" name="Düz Bağlayıcı 56"/>
          <p:cNvCxnSpPr>
            <a:cxnSpLocks/>
          </p:cNvCxnSpPr>
          <p:nvPr/>
        </p:nvCxnSpPr>
        <p:spPr>
          <a:xfrm>
            <a:off x="322486" y="7925991"/>
            <a:ext cx="1692783" cy="0"/>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58" name="Dikdörtgen 57"/>
          <p:cNvSpPr/>
          <p:nvPr/>
        </p:nvSpPr>
        <p:spPr>
          <a:xfrm>
            <a:off x="2667958" y="3240931"/>
            <a:ext cx="4190042" cy="294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000" dirty="0">
                <a:solidFill>
                  <a:schemeClr val="bg2">
                    <a:lumMod val="25000"/>
                  </a:schemeClr>
                </a:solidFill>
                <a:latin typeface="Dotum" panose="020B0600000101010101" pitchFamily="34" charset="-127"/>
                <a:ea typeface="Dotum" panose="020B0600000101010101" pitchFamily="34" charset="-127"/>
              </a:rPr>
              <a:t>İ Ş    T E C R Ü B E L E R İ</a:t>
            </a:r>
          </a:p>
        </p:txBody>
      </p:sp>
      <p:grpSp>
        <p:nvGrpSpPr>
          <p:cNvPr id="62" name="Grup 61"/>
          <p:cNvGrpSpPr/>
          <p:nvPr/>
        </p:nvGrpSpPr>
        <p:grpSpPr>
          <a:xfrm>
            <a:off x="2767132" y="3524565"/>
            <a:ext cx="4100127" cy="0"/>
            <a:chOff x="2767132" y="3548418"/>
            <a:chExt cx="4100127" cy="0"/>
          </a:xfrm>
        </p:grpSpPr>
        <p:cxnSp>
          <p:nvCxnSpPr>
            <p:cNvPr id="60" name="Düz Bağlayıcı 59"/>
            <p:cNvCxnSpPr/>
            <p:nvPr/>
          </p:nvCxnSpPr>
          <p:spPr>
            <a:xfrm>
              <a:off x="3663259" y="3548418"/>
              <a:ext cx="3204000"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1" name="Düz Bağlayıcı 60"/>
            <p:cNvCxnSpPr/>
            <p:nvPr/>
          </p:nvCxnSpPr>
          <p:spPr>
            <a:xfrm flipV="1">
              <a:off x="2767132" y="3548418"/>
              <a:ext cx="900000" cy="0"/>
            </a:xfrm>
            <a:prstGeom prst="lin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sp>
        <p:nvSpPr>
          <p:cNvPr id="88" name="Dikdörtgen 87">
            <a:extLst>
              <a:ext uri="{FF2B5EF4-FFF2-40B4-BE49-F238E27FC236}">
                <a16:creationId xmlns:a16="http://schemas.microsoft.com/office/drawing/2014/main" id="{8BFAF470-A35F-4B92-8B76-C64F45B63485}"/>
              </a:ext>
            </a:extLst>
          </p:cNvPr>
          <p:cNvSpPr/>
          <p:nvPr/>
        </p:nvSpPr>
        <p:spPr>
          <a:xfrm>
            <a:off x="1" y="8142432"/>
            <a:ext cx="2272056" cy="176356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9" name="Grup 88">
            <a:extLst>
              <a:ext uri="{FF2B5EF4-FFF2-40B4-BE49-F238E27FC236}">
                <a16:creationId xmlns:a16="http://schemas.microsoft.com/office/drawing/2014/main" id="{5480132B-D956-49B6-BE19-968ADD9150DD}"/>
              </a:ext>
            </a:extLst>
          </p:cNvPr>
          <p:cNvGrpSpPr/>
          <p:nvPr/>
        </p:nvGrpSpPr>
        <p:grpSpPr>
          <a:xfrm>
            <a:off x="0" y="8572715"/>
            <a:ext cx="2013045" cy="0"/>
            <a:chOff x="0" y="3548418"/>
            <a:chExt cx="2013045" cy="0"/>
          </a:xfrm>
        </p:grpSpPr>
        <p:cxnSp>
          <p:nvCxnSpPr>
            <p:cNvPr id="90" name="Düz Bağlayıcı 89">
              <a:extLst>
                <a:ext uri="{FF2B5EF4-FFF2-40B4-BE49-F238E27FC236}">
                  <a16:creationId xmlns:a16="http://schemas.microsoft.com/office/drawing/2014/main" id="{E1F3B7B4-5477-41B4-A90A-08C2C091EAA9}"/>
                </a:ext>
              </a:extLst>
            </p:cNvPr>
            <p:cNvCxnSpPr/>
            <p:nvPr/>
          </p:nvCxnSpPr>
          <p:spPr>
            <a:xfrm>
              <a:off x="0" y="3548418"/>
              <a:ext cx="18151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1" name="Düz Bağlayıcı 90">
              <a:extLst>
                <a:ext uri="{FF2B5EF4-FFF2-40B4-BE49-F238E27FC236}">
                  <a16:creationId xmlns:a16="http://schemas.microsoft.com/office/drawing/2014/main" id="{9463A82F-BD6E-4375-B59C-72FF01FEA060}"/>
                </a:ext>
              </a:extLst>
            </p:cNvPr>
            <p:cNvCxnSpPr/>
            <p:nvPr/>
          </p:nvCxnSpPr>
          <p:spPr>
            <a:xfrm flipV="1">
              <a:off x="1815152" y="3548418"/>
              <a:ext cx="197893"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92" name="Dikdörtgen 91">
            <a:extLst>
              <a:ext uri="{FF2B5EF4-FFF2-40B4-BE49-F238E27FC236}">
                <a16:creationId xmlns:a16="http://schemas.microsoft.com/office/drawing/2014/main" id="{F594F074-BBB7-4C67-8D36-325D5005F843}"/>
              </a:ext>
            </a:extLst>
          </p:cNvPr>
          <p:cNvSpPr/>
          <p:nvPr/>
        </p:nvSpPr>
        <p:spPr>
          <a:xfrm>
            <a:off x="652008" y="8284334"/>
            <a:ext cx="1447137" cy="2782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1100" dirty="0">
                <a:solidFill>
                  <a:schemeClr val="bg1">
                    <a:lumMod val="95000"/>
                  </a:schemeClr>
                </a:solidFill>
                <a:latin typeface="Century Gothic" panose="020B0502020202020204" pitchFamily="34" charset="0"/>
                <a:ea typeface="Dotum" panose="020B0600000101010101" pitchFamily="34" charset="-127"/>
                <a:cs typeface="Arial Unicode MS" panose="020B0604020202020204" pitchFamily="34" charset="-128"/>
              </a:rPr>
              <a:t>H O B İ L E R</a:t>
            </a:r>
          </a:p>
        </p:txBody>
      </p:sp>
      <p:sp>
        <p:nvSpPr>
          <p:cNvPr id="93" name="Metin kutusu 92">
            <a:extLst>
              <a:ext uri="{FF2B5EF4-FFF2-40B4-BE49-F238E27FC236}">
                <a16:creationId xmlns:a16="http://schemas.microsoft.com/office/drawing/2014/main" id="{28951EE4-52E1-47DA-BBE4-98A0346C994B}"/>
              </a:ext>
            </a:extLst>
          </p:cNvPr>
          <p:cNvSpPr txBox="1"/>
          <p:nvPr/>
        </p:nvSpPr>
        <p:spPr>
          <a:xfrm>
            <a:off x="99231" y="8781169"/>
            <a:ext cx="2013046" cy="461665"/>
          </a:xfrm>
          <a:prstGeom prst="rect">
            <a:avLst/>
          </a:prstGeom>
          <a:noFill/>
        </p:spPr>
        <p:txBody>
          <a:bodyPr wrap="square" rtlCol="0">
            <a:spAutoFit/>
          </a:bodyPr>
          <a:lstStyle/>
          <a:p>
            <a:pPr algn="r"/>
            <a:r>
              <a:rPr lang="tr-TR" altLang="tr-TR" sz="800" dirty="0">
                <a:solidFill>
                  <a:schemeClr val="bg1"/>
                </a:solidFill>
                <a:latin typeface="Century Gothic" panose="020B0502020202020204" pitchFamily="34" charset="0"/>
                <a:cs typeface="Arial" panose="020B0604020202020204" pitchFamily="34" charset="0"/>
              </a:rPr>
              <a:t>Kitap okumak</a:t>
            </a:r>
          </a:p>
          <a:p>
            <a:pPr algn="r"/>
            <a:endParaRPr lang="tr-TR" altLang="tr-TR" sz="800" dirty="0">
              <a:solidFill>
                <a:schemeClr val="bg1"/>
              </a:solidFill>
              <a:latin typeface="Century Gothic" panose="020B0502020202020204" pitchFamily="34" charset="0"/>
              <a:cs typeface="Arial" panose="020B0604020202020204" pitchFamily="34" charset="0"/>
            </a:endParaRPr>
          </a:p>
          <a:p>
            <a:pPr algn="r"/>
            <a:r>
              <a:rPr lang="tr-TR" altLang="tr-TR" sz="800" dirty="0">
                <a:solidFill>
                  <a:schemeClr val="bg1"/>
                </a:solidFill>
                <a:latin typeface="Century Gothic" panose="020B0502020202020204" pitchFamily="34" charset="0"/>
                <a:cs typeface="Arial" panose="020B0604020202020204" pitchFamily="34" charset="0"/>
              </a:rPr>
              <a:t>Seyahat</a:t>
            </a:r>
          </a:p>
        </p:txBody>
      </p:sp>
      <p:sp>
        <p:nvSpPr>
          <p:cNvPr id="3" name="Dikdörtgen 2">
            <a:extLst>
              <a:ext uri="{FF2B5EF4-FFF2-40B4-BE49-F238E27FC236}">
                <a16:creationId xmlns:a16="http://schemas.microsoft.com/office/drawing/2014/main" id="{7F455DF5-0996-4C18-9B64-51F59A572388}"/>
              </a:ext>
            </a:extLst>
          </p:cNvPr>
          <p:cNvSpPr/>
          <p:nvPr/>
        </p:nvSpPr>
        <p:spPr>
          <a:xfrm>
            <a:off x="2393344" y="3617842"/>
            <a:ext cx="4464656" cy="818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150000"/>
              </a:lnSpc>
              <a:buFont typeface="Courier New" panose="02070309020205020404" pitchFamily="49" charset="0"/>
              <a:buChar char="o"/>
            </a:pPr>
            <a:r>
              <a:rPr lang="tr-TR" sz="800" b="1" dirty="0">
                <a:solidFill>
                  <a:schemeClr val="bg2">
                    <a:lumMod val="25000"/>
                  </a:schemeClr>
                </a:solidFill>
                <a:latin typeface="Century Gothic" panose="020B0502020202020204" pitchFamily="34" charset="0"/>
                <a:ea typeface="Dotum" panose="020B0600000101010101" pitchFamily="34" charset="-127"/>
              </a:rPr>
              <a:t>2008 – Halen </a:t>
            </a:r>
            <a:r>
              <a:rPr lang="tr-TR" sz="800" dirty="0">
                <a:solidFill>
                  <a:schemeClr val="bg2">
                    <a:lumMod val="25000"/>
                  </a:schemeClr>
                </a:solidFill>
                <a:latin typeface="Century Gothic" panose="020B0502020202020204" pitchFamily="34" charset="0"/>
                <a:ea typeface="Dotum" panose="020B0600000101010101" pitchFamily="34" charset="-127"/>
              </a:rPr>
              <a:t>YALIN DANIŞMANLIK / </a:t>
            </a:r>
            <a:r>
              <a:rPr lang="tr-TR" sz="800" b="1" dirty="0">
                <a:solidFill>
                  <a:schemeClr val="bg2">
                    <a:lumMod val="25000"/>
                  </a:schemeClr>
                </a:solidFill>
                <a:latin typeface="Century Gothic" panose="020B0502020202020204" pitchFamily="34" charset="0"/>
                <a:ea typeface="Dotum" panose="020B0600000101010101" pitchFamily="34" charset="-127"/>
              </a:rPr>
              <a:t>YALIN ÜRETİM DANIŞMANLIĞI / EĞİTMEN</a:t>
            </a:r>
          </a:p>
          <a:p>
            <a:pPr marL="171450" indent="-171450">
              <a:lnSpc>
                <a:spcPct val="150000"/>
              </a:lnSpc>
              <a:buFont typeface="Courier New" panose="02070309020205020404" pitchFamily="49" charset="0"/>
              <a:buChar char="o"/>
            </a:pPr>
            <a:r>
              <a:rPr lang="tr-TR" sz="800" b="1" dirty="0">
                <a:solidFill>
                  <a:schemeClr val="bg2">
                    <a:lumMod val="25000"/>
                  </a:schemeClr>
                </a:solidFill>
                <a:latin typeface="Century Gothic" panose="020B0502020202020204" pitchFamily="34" charset="0"/>
                <a:ea typeface="Dotum" panose="020B0600000101010101" pitchFamily="34" charset="-127"/>
              </a:rPr>
              <a:t>2000 – 2007 </a:t>
            </a:r>
            <a:r>
              <a:rPr lang="tr-TR" sz="800" dirty="0">
                <a:solidFill>
                  <a:schemeClr val="bg2">
                    <a:lumMod val="25000"/>
                  </a:schemeClr>
                </a:solidFill>
                <a:latin typeface="Century Gothic" panose="020B0502020202020204" pitchFamily="34" charset="0"/>
                <a:ea typeface="Dotum" panose="020B0600000101010101" pitchFamily="34" charset="-127"/>
              </a:rPr>
              <a:t>FORD OTOSAN A.Ş./ </a:t>
            </a:r>
            <a:r>
              <a:rPr lang="tr-TR" sz="800" b="1" dirty="0">
                <a:solidFill>
                  <a:schemeClr val="bg2">
                    <a:lumMod val="25000"/>
                  </a:schemeClr>
                </a:solidFill>
                <a:latin typeface="Century Gothic" panose="020B0502020202020204" pitchFamily="34" charset="0"/>
                <a:ea typeface="Dotum" panose="020B0600000101010101" pitchFamily="34" charset="-127"/>
              </a:rPr>
              <a:t>FORD ÜRETİM SİSTEMLERİ KOORDİNATÖRÜ</a:t>
            </a:r>
          </a:p>
          <a:p>
            <a:pPr marL="171450" indent="-171450">
              <a:lnSpc>
                <a:spcPct val="150000"/>
              </a:lnSpc>
              <a:buFont typeface="Courier New" panose="02070309020205020404" pitchFamily="49" charset="0"/>
              <a:buChar char="o"/>
            </a:pPr>
            <a:r>
              <a:rPr lang="tr-TR" sz="800" b="1" dirty="0">
                <a:solidFill>
                  <a:schemeClr val="bg2">
                    <a:lumMod val="25000"/>
                  </a:schemeClr>
                </a:solidFill>
                <a:latin typeface="Century Gothic" panose="020B0502020202020204" pitchFamily="34" charset="0"/>
                <a:ea typeface="Dotum" panose="020B0600000101010101" pitchFamily="34" charset="-127"/>
              </a:rPr>
              <a:t>1997 – 2000 </a:t>
            </a:r>
            <a:r>
              <a:rPr lang="tr-TR" sz="800" dirty="0">
                <a:solidFill>
                  <a:schemeClr val="bg2">
                    <a:lumMod val="25000"/>
                  </a:schemeClr>
                </a:solidFill>
                <a:latin typeface="Century Gothic" panose="020B0502020202020204" pitchFamily="34" charset="0"/>
                <a:ea typeface="Dotum" panose="020B0600000101010101" pitchFamily="34" charset="-127"/>
              </a:rPr>
              <a:t>FORD OTOSAN A.Ş./ </a:t>
            </a:r>
            <a:r>
              <a:rPr lang="tr-TR" sz="800" b="1" dirty="0">
                <a:solidFill>
                  <a:schemeClr val="bg2">
                    <a:lumMod val="25000"/>
                  </a:schemeClr>
                </a:solidFill>
                <a:latin typeface="Century Gothic" panose="020B0502020202020204" pitchFamily="34" charset="0"/>
                <a:ea typeface="Dotum" panose="020B0600000101010101" pitchFamily="34" charset="-127"/>
              </a:rPr>
              <a:t>METOT MÜHENDİSİ</a:t>
            </a:r>
          </a:p>
        </p:txBody>
      </p:sp>
      <p:sp>
        <p:nvSpPr>
          <p:cNvPr id="100" name="Dikdörtgen 99">
            <a:extLst>
              <a:ext uri="{FF2B5EF4-FFF2-40B4-BE49-F238E27FC236}">
                <a16:creationId xmlns:a16="http://schemas.microsoft.com/office/drawing/2014/main" id="{F8FEEE08-E1A8-464A-AA97-E8F3601E7F76}"/>
              </a:ext>
            </a:extLst>
          </p:cNvPr>
          <p:cNvSpPr/>
          <p:nvPr/>
        </p:nvSpPr>
        <p:spPr>
          <a:xfrm>
            <a:off x="2677040" y="6500295"/>
            <a:ext cx="4190042" cy="294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000" dirty="0">
                <a:solidFill>
                  <a:schemeClr val="bg2">
                    <a:lumMod val="25000"/>
                  </a:schemeClr>
                </a:solidFill>
                <a:latin typeface="Dotum" panose="020B0600000101010101" pitchFamily="34" charset="-127"/>
                <a:ea typeface="Dotum" panose="020B0600000101010101" pitchFamily="34" charset="-127"/>
              </a:rPr>
              <a:t>U Z M A N L I K    A L A N L A R I</a:t>
            </a:r>
          </a:p>
        </p:txBody>
      </p:sp>
      <p:grpSp>
        <p:nvGrpSpPr>
          <p:cNvPr id="101" name="Grup 100">
            <a:extLst>
              <a:ext uri="{FF2B5EF4-FFF2-40B4-BE49-F238E27FC236}">
                <a16:creationId xmlns:a16="http://schemas.microsoft.com/office/drawing/2014/main" id="{4207975B-AF37-48B2-A393-D1DE09823FE7}"/>
              </a:ext>
            </a:extLst>
          </p:cNvPr>
          <p:cNvGrpSpPr/>
          <p:nvPr/>
        </p:nvGrpSpPr>
        <p:grpSpPr>
          <a:xfrm>
            <a:off x="2776214" y="6783929"/>
            <a:ext cx="4100127" cy="0"/>
            <a:chOff x="2767132" y="3548418"/>
            <a:chExt cx="4100127" cy="0"/>
          </a:xfrm>
        </p:grpSpPr>
        <p:cxnSp>
          <p:nvCxnSpPr>
            <p:cNvPr id="102" name="Düz Bağlayıcı 101">
              <a:extLst>
                <a:ext uri="{FF2B5EF4-FFF2-40B4-BE49-F238E27FC236}">
                  <a16:creationId xmlns:a16="http://schemas.microsoft.com/office/drawing/2014/main" id="{0E097EC4-920A-44C4-990F-2A364C49DEBD}"/>
                </a:ext>
              </a:extLst>
            </p:cNvPr>
            <p:cNvCxnSpPr/>
            <p:nvPr/>
          </p:nvCxnSpPr>
          <p:spPr>
            <a:xfrm>
              <a:off x="3663259" y="3548418"/>
              <a:ext cx="3204000"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03" name="Düz Bağlayıcı 102">
              <a:extLst>
                <a:ext uri="{FF2B5EF4-FFF2-40B4-BE49-F238E27FC236}">
                  <a16:creationId xmlns:a16="http://schemas.microsoft.com/office/drawing/2014/main" id="{89806CE8-D9CD-4457-9649-9EDE378B408D}"/>
                </a:ext>
              </a:extLst>
            </p:cNvPr>
            <p:cNvCxnSpPr/>
            <p:nvPr/>
          </p:nvCxnSpPr>
          <p:spPr>
            <a:xfrm flipV="1">
              <a:off x="2767132" y="3548418"/>
              <a:ext cx="900000" cy="0"/>
            </a:xfrm>
            <a:prstGeom prst="lin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sp>
        <p:nvSpPr>
          <p:cNvPr id="104" name="Dikdörtgen 103">
            <a:extLst>
              <a:ext uri="{FF2B5EF4-FFF2-40B4-BE49-F238E27FC236}">
                <a16:creationId xmlns:a16="http://schemas.microsoft.com/office/drawing/2014/main" id="{7CCDB827-E46F-40D6-B5A8-D31BB242A6B2}"/>
              </a:ext>
            </a:extLst>
          </p:cNvPr>
          <p:cNvSpPr/>
          <p:nvPr/>
        </p:nvSpPr>
        <p:spPr>
          <a:xfrm>
            <a:off x="2402426" y="6915307"/>
            <a:ext cx="4464656" cy="2900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Yalın Üretim Uygulamaları (Değer Akış Haritası, Çalışma Grupları, Görsel Fabrika, Hata Önleme, SMED, Kalite Proses Sistemi, TPM, Eş Zamanlı Malzeme Akışı, Liderlik, </a:t>
            </a:r>
            <a:r>
              <a:rPr lang="tr-TR" sz="800" dirty="0" err="1">
                <a:solidFill>
                  <a:schemeClr val="bg2">
                    <a:lumMod val="25000"/>
                  </a:schemeClr>
                </a:solidFill>
                <a:latin typeface="Century Gothic" panose="020B0502020202020204" pitchFamily="34" charset="0"/>
                <a:ea typeface="Dotum" panose="020B0600000101010101" pitchFamily="34" charset="-127"/>
              </a:rPr>
              <a:t>Kanban</a:t>
            </a:r>
            <a:r>
              <a:rPr lang="tr-TR" sz="800" dirty="0">
                <a:solidFill>
                  <a:schemeClr val="bg2">
                    <a:lumMod val="25000"/>
                  </a:schemeClr>
                </a:solidFill>
                <a:latin typeface="Century Gothic" panose="020B0502020202020204" pitchFamily="34" charset="0"/>
                <a:ea typeface="Dotum" panose="020B0600000101010101" pitchFamily="34" charset="-127"/>
              </a:rPr>
              <a:t>, </a:t>
            </a:r>
            <a:r>
              <a:rPr lang="tr-TR" sz="800" dirty="0" err="1">
                <a:solidFill>
                  <a:schemeClr val="bg2">
                    <a:lumMod val="25000"/>
                  </a:schemeClr>
                </a:solidFill>
                <a:latin typeface="Century Gothic" panose="020B0502020202020204" pitchFamily="34" charset="0"/>
                <a:ea typeface="Dotum" panose="020B0600000101010101" pitchFamily="34" charset="-127"/>
              </a:rPr>
              <a:t>Kaizen</a:t>
            </a:r>
            <a:r>
              <a:rPr lang="tr-TR" sz="800" dirty="0">
                <a:solidFill>
                  <a:schemeClr val="bg2">
                    <a:lumMod val="25000"/>
                  </a:schemeClr>
                </a:solidFill>
                <a:latin typeface="Century Gothic" panose="020B0502020202020204" pitchFamily="34" charset="0"/>
                <a:ea typeface="Dotum" panose="020B0600000101010101" pitchFamily="34" charset="-127"/>
              </a:rPr>
              <a:t>) </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Yeni Ürün Devreye Alma Süreci, Proje Yönetimi ve Teknikleri</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Problem Çözme Teknikleri (8D ve A3)</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A3, Ana faaliyet Planları (Master Schedule) ve dengelenmiş </a:t>
            </a:r>
            <a:r>
              <a:rPr lang="tr-TR" sz="800" dirty="0" err="1">
                <a:solidFill>
                  <a:schemeClr val="bg2">
                    <a:lumMod val="25000"/>
                  </a:schemeClr>
                </a:solidFill>
                <a:latin typeface="Century Gothic" panose="020B0502020202020204" pitchFamily="34" charset="0"/>
                <a:ea typeface="Dotum" panose="020B0600000101010101" pitchFamily="34" charset="-127"/>
              </a:rPr>
              <a:t>skorkart</a:t>
            </a:r>
            <a:r>
              <a:rPr lang="tr-TR" sz="800" dirty="0">
                <a:solidFill>
                  <a:schemeClr val="bg2">
                    <a:lumMod val="25000"/>
                  </a:schemeClr>
                </a:solidFill>
                <a:latin typeface="Century Gothic" panose="020B0502020202020204" pitchFamily="34" charset="0"/>
                <a:ea typeface="Dotum" panose="020B0600000101010101" pitchFamily="34" charset="-127"/>
              </a:rPr>
              <a:t> çalışmaları (</a:t>
            </a:r>
            <a:r>
              <a:rPr lang="tr-TR" sz="800" dirty="0" err="1">
                <a:solidFill>
                  <a:schemeClr val="bg2">
                    <a:lumMod val="25000"/>
                  </a:schemeClr>
                </a:solidFill>
                <a:latin typeface="Century Gothic" panose="020B0502020202020204" pitchFamily="34" charset="0"/>
                <a:ea typeface="Dotum" panose="020B0600000101010101" pitchFamily="34" charset="-127"/>
              </a:rPr>
              <a:t>Balanced</a:t>
            </a:r>
            <a:r>
              <a:rPr lang="tr-TR" sz="800" dirty="0">
                <a:solidFill>
                  <a:schemeClr val="bg2">
                    <a:lumMod val="25000"/>
                  </a:schemeClr>
                </a:solidFill>
                <a:latin typeface="Century Gothic" panose="020B0502020202020204" pitchFamily="34" charset="0"/>
                <a:ea typeface="Dotum" panose="020B0600000101010101" pitchFamily="34" charset="-127"/>
              </a:rPr>
              <a:t> </a:t>
            </a:r>
            <a:r>
              <a:rPr lang="tr-TR" sz="800" dirty="0" err="1">
                <a:solidFill>
                  <a:schemeClr val="bg2">
                    <a:lumMod val="25000"/>
                  </a:schemeClr>
                </a:solidFill>
                <a:latin typeface="Century Gothic" panose="020B0502020202020204" pitchFamily="34" charset="0"/>
                <a:ea typeface="Dotum" panose="020B0600000101010101" pitchFamily="34" charset="-127"/>
              </a:rPr>
              <a:t>Scorecard</a:t>
            </a:r>
            <a:r>
              <a:rPr lang="tr-TR" sz="800" dirty="0">
                <a:solidFill>
                  <a:schemeClr val="bg2">
                    <a:lumMod val="25000"/>
                  </a:schemeClr>
                </a:solidFill>
                <a:latin typeface="Century Gothic" panose="020B0502020202020204" pitchFamily="34" charset="0"/>
                <a:ea typeface="Dotum" panose="020B0600000101010101" pitchFamily="34" charset="-127"/>
              </a:rPr>
              <a:t>) </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6 </a:t>
            </a:r>
            <a:r>
              <a:rPr lang="tr-TR" sz="800" dirty="0" err="1">
                <a:solidFill>
                  <a:schemeClr val="bg2">
                    <a:lumMod val="25000"/>
                  </a:schemeClr>
                </a:solidFill>
                <a:latin typeface="Century Gothic" panose="020B0502020202020204" pitchFamily="34" charset="0"/>
                <a:ea typeface="Dotum" panose="020B0600000101010101" pitchFamily="34" charset="-127"/>
              </a:rPr>
              <a:t>Sigma</a:t>
            </a:r>
            <a:r>
              <a:rPr lang="tr-TR" sz="800" dirty="0">
                <a:solidFill>
                  <a:schemeClr val="bg2">
                    <a:lumMod val="25000"/>
                  </a:schemeClr>
                </a:solidFill>
                <a:latin typeface="Century Gothic" panose="020B0502020202020204" pitchFamily="34" charset="0"/>
                <a:ea typeface="Dotum" panose="020B0600000101010101" pitchFamily="34" charset="-127"/>
              </a:rPr>
              <a:t> Kara Kuşak</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Yalın Üretim Uygulamalı Simülasyon eğitimleri</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Toplam Kalite uygulamaları </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Sıfırdan bir fabrikanın kurulumu proje ve ekip yönetimi</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Üretim ve montaj hattı proseslerinin oluşturulması, güncellenmesi, üretime uygun alet ve ekipmanların seçilmesi, belirlenen üretim planına göre ekipman ve iş gücü ihtiyacının belirlenmesi ve bu süreçte karşılaşılan problemlerin analizi ve çözümü </a:t>
            </a:r>
          </a:p>
          <a:p>
            <a:pPr marL="171450" indent="-171450">
              <a:lnSpc>
                <a:spcPct val="150000"/>
              </a:lnSpc>
              <a:buFont typeface="Courier New" panose="02070309020205020404" pitchFamily="49" charset="0"/>
              <a:buChar char="o"/>
            </a:pPr>
            <a:endParaRPr lang="tr-TR" sz="800" b="0" i="0" dirty="0">
              <a:solidFill>
                <a:schemeClr val="bg2">
                  <a:lumMod val="25000"/>
                </a:schemeClr>
              </a:solidFill>
              <a:effectLst/>
              <a:latin typeface="Century Gothic" panose="020B0502020202020204" pitchFamily="34" charset="0"/>
              <a:ea typeface="Dotum" panose="020B0600000101010101" pitchFamily="34" charset="-127"/>
            </a:endParaRPr>
          </a:p>
        </p:txBody>
      </p:sp>
      <p:sp>
        <p:nvSpPr>
          <p:cNvPr id="59" name="Dikdörtgen 58">
            <a:extLst>
              <a:ext uri="{FF2B5EF4-FFF2-40B4-BE49-F238E27FC236}">
                <a16:creationId xmlns:a16="http://schemas.microsoft.com/office/drawing/2014/main" id="{F582DC35-B761-4538-A1D3-00C47F33699F}"/>
              </a:ext>
            </a:extLst>
          </p:cNvPr>
          <p:cNvSpPr/>
          <p:nvPr/>
        </p:nvSpPr>
        <p:spPr>
          <a:xfrm>
            <a:off x="2664702" y="4342639"/>
            <a:ext cx="4190042" cy="294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000" dirty="0">
                <a:solidFill>
                  <a:schemeClr val="bg2">
                    <a:lumMod val="25000"/>
                  </a:schemeClr>
                </a:solidFill>
                <a:latin typeface="Dotum" panose="020B0600000101010101" pitchFamily="34" charset="-127"/>
                <a:ea typeface="Dotum" panose="020B0600000101010101" pitchFamily="34" charset="-127"/>
              </a:rPr>
              <a:t>P R O J E L E R </a:t>
            </a:r>
          </a:p>
        </p:txBody>
      </p:sp>
      <p:grpSp>
        <p:nvGrpSpPr>
          <p:cNvPr id="63" name="Grup 62">
            <a:extLst>
              <a:ext uri="{FF2B5EF4-FFF2-40B4-BE49-F238E27FC236}">
                <a16:creationId xmlns:a16="http://schemas.microsoft.com/office/drawing/2014/main" id="{B6557396-85E7-45AF-93FA-0BB8F4A6B434}"/>
              </a:ext>
            </a:extLst>
          </p:cNvPr>
          <p:cNvGrpSpPr/>
          <p:nvPr/>
        </p:nvGrpSpPr>
        <p:grpSpPr>
          <a:xfrm>
            <a:off x="2763876" y="4626273"/>
            <a:ext cx="4100127" cy="0"/>
            <a:chOff x="2767132" y="3548418"/>
            <a:chExt cx="4100127" cy="0"/>
          </a:xfrm>
        </p:grpSpPr>
        <p:cxnSp>
          <p:nvCxnSpPr>
            <p:cNvPr id="64" name="Düz Bağlayıcı 63">
              <a:extLst>
                <a:ext uri="{FF2B5EF4-FFF2-40B4-BE49-F238E27FC236}">
                  <a16:creationId xmlns:a16="http://schemas.microsoft.com/office/drawing/2014/main" id="{4AB1535E-0EB7-40C0-9854-8E686790DF7D}"/>
                </a:ext>
              </a:extLst>
            </p:cNvPr>
            <p:cNvCxnSpPr/>
            <p:nvPr/>
          </p:nvCxnSpPr>
          <p:spPr>
            <a:xfrm>
              <a:off x="3663259" y="3548418"/>
              <a:ext cx="3204000"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5" name="Düz Bağlayıcı 64">
              <a:extLst>
                <a:ext uri="{FF2B5EF4-FFF2-40B4-BE49-F238E27FC236}">
                  <a16:creationId xmlns:a16="http://schemas.microsoft.com/office/drawing/2014/main" id="{3D1925C8-7554-408E-A15E-2E292533129B}"/>
                </a:ext>
              </a:extLst>
            </p:cNvPr>
            <p:cNvCxnSpPr/>
            <p:nvPr/>
          </p:nvCxnSpPr>
          <p:spPr>
            <a:xfrm flipV="1">
              <a:off x="2767132" y="3548418"/>
              <a:ext cx="900000" cy="0"/>
            </a:xfrm>
            <a:prstGeom prst="lin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sp>
        <p:nvSpPr>
          <p:cNvPr id="66" name="Dikdörtgen 65">
            <a:extLst>
              <a:ext uri="{FF2B5EF4-FFF2-40B4-BE49-F238E27FC236}">
                <a16:creationId xmlns:a16="http://schemas.microsoft.com/office/drawing/2014/main" id="{A6A7A225-4B9F-4B3F-A035-32CDBACDE3E4}"/>
              </a:ext>
            </a:extLst>
          </p:cNvPr>
          <p:cNvSpPr/>
          <p:nvPr/>
        </p:nvSpPr>
        <p:spPr>
          <a:xfrm>
            <a:off x="2390088" y="4719549"/>
            <a:ext cx="4464656" cy="1777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Otomotiv Yan Sanayi – </a:t>
            </a:r>
            <a:r>
              <a:rPr lang="tr-TR" sz="800" b="1" dirty="0">
                <a:solidFill>
                  <a:schemeClr val="bg2">
                    <a:lumMod val="25000"/>
                  </a:schemeClr>
                </a:solidFill>
                <a:latin typeface="Century Gothic" panose="020B0502020202020204" pitchFamily="34" charset="0"/>
                <a:ea typeface="Dotum" panose="020B0600000101010101" pitchFamily="34" charset="-127"/>
              </a:rPr>
              <a:t>Yalın dönüşüm danışmanlığı</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Tekstil Sektörü – </a:t>
            </a:r>
            <a:r>
              <a:rPr lang="tr-TR" sz="800" b="1" dirty="0">
                <a:solidFill>
                  <a:schemeClr val="bg2">
                    <a:lumMod val="25000"/>
                  </a:schemeClr>
                </a:solidFill>
                <a:latin typeface="Century Gothic" panose="020B0502020202020204" pitchFamily="34" charset="0"/>
                <a:ea typeface="Dotum" panose="020B0600000101010101" pitchFamily="34" charset="-127"/>
              </a:rPr>
              <a:t>Yalın dönüşüm danışmanlığı</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Mobilya Sektörü – </a:t>
            </a:r>
            <a:r>
              <a:rPr lang="tr-TR" sz="800" b="1" dirty="0">
                <a:solidFill>
                  <a:schemeClr val="bg2">
                    <a:lumMod val="25000"/>
                  </a:schemeClr>
                </a:solidFill>
                <a:latin typeface="Century Gothic" panose="020B0502020202020204" pitchFamily="34" charset="0"/>
                <a:ea typeface="Dotum" panose="020B0600000101010101" pitchFamily="34" charset="-127"/>
              </a:rPr>
              <a:t>Yalın dönüşüm danışmanlığı</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Gıda Sektörü – </a:t>
            </a:r>
            <a:r>
              <a:rPr lang="tr-TR" sz="800" b="1" dirty="0">
                <a:solidFill>
                  <a:schemeClr val="bg2">
                    <a:lumMod val="25000"/>
                  </a:schemeClr>
                </a:solidFill>
                <a:latin typeface="Century Gothic" panose="020B0502020202020204" pitchFamily="34" charset="0"/>
                <a:ea typeface="Dotum" panose="020B0600000101010101" pitchFamily="34" charset="-127"/>
              </a:rPr>
              <a:t>Yalın dönüşüm danışmanlığı</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Çelik Sektörü – </a:t>
            </a:r>
            <a:r>
              <a:rPr lang="tr-TR" sz="800" b="1" dirty="0">
                <a:solidFill>
                  <a:schemeClr val="bg2">
                    <a:lumMod val="25000"/>
                  </a:schemeClr>
                </a:solidFill>
                <a:latin typeface="Century Gothic" panose="020B0502020202020204" pitchFamily="34" charset="0"/>
                <a:ea typeface="Dotum" panose="020B0600000101010101" pitchFamily="34" charset="-127"/>
              </a:rPr>
              <a:t>Yalın dönüşüm danışmanlığı</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Döküm Sektörü – </a:t>
            </a:r>
            <a:r>
              <a:rPr lang="tr-TR" sz="800" b="1" dirty="0">
                <a:solidFill>
                  <a:schemeClr val="bg2">
                    <a:lumMod val="25000"/>
                  </a:schemeClr>
                </a:solidFill>
                <a:latin typeface="Century Gothic" panose="020B0502020202020204" pitchFamily="34" charset="0"/>
                <a:ea typeface="Dotum" panose="020B0600000101010101" pitchFamily="34" charset="-127"/>
              </a:rPr>
              <a:t>Yalın dönüşüm danışmanlığı</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Dövme Üretim Sektörü – </a:t>
            </a:r>
            <a:r>
              <a:rPr lang="tr-TR" sz="800" b="1" dirty="0">
                <a:solidFill>
                  <a:schemeClr val="bg2">
                    <a:lumMod val="25000"/>
                  </a:schemeClr>
                </a:solidFill>
                <a:latin typeface="Century Gothic" panose="020B0502020202020204" pitchFamily="34" charset="0"/>
                <a:ea typeface="Dotum" panose="020B0600000101010101" pitchFamily="34" charset="-127"/>
              </a:rPr>
              <a:t>Yalın dönüşüm danışmanlığı</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Hizmet Sektörü – </a:t>
            </a:r>
            <a:r>
              <a:rPr lang="tr-TR" sz="800" b="1" dirty="0">
                <a:solidFill>
                  <a:schemeClr val="bg2">
                    <a:lumMod val="25000"/>
                  </a:schemeClr>
                </a:solidFill>
                <a:latin typeface="Century Gothic" panose="020B0502020202020204" pitchFamily="34" charset="0"/>
                <a:ea typeface="Dotum" panose="020B0600000101010101" pitchFamily="34" charset="-127"/>
              </a:rPr>
              <a:t>Yalın dönüşüm danışmanlığı</a:t>
            </a:r>
          </a:p>
          <a:p>
            <a:pPr marL="171450" indent="-171450">
              <a:lnSpc>
                <a:spcPct val="150000"/>
              </a:lnSpc>
              <a:buFont typeface="Courier New" panose="02070309020205020404" pitchFamily="49" charset="0"/>
              <a:buChar char="o"/>
            </a:pPr>
            <a:r>
              <a:rPr lang="tr-TR" sz="800" dirty="0">
                <a:solidFill>
                  <a:schemeClr val="bg2">
                    <a:lumMod val="25000"/>
                  </a:schemeClr>
                </a:solidFill>
                <a:latin typeface="Century Gothic" panose="020B0502020202020204" pitchFamily="34" charset="0"/>
                <a:ea typeface="Dotum" panose="020B0600000101010101" pitchFamily="34" charset="-127"/>
              </a:rPr>
              <a:t>Bilişim Sektörü – </a:t>
            </a:r>
            <a:r>
              <a:rPr lang="tr-TR" sz="800" b="1" dirty="0">
                <a:solidFill>
                  <a:schemeClr val="bg2">
                    <a:lumMod val="25000"/>
                  </a:schemeClr>
                </a:solidFill>
                <a:latin typeface="Century Gothic" panose="020B0502020202020204" pitchFamily="34" charset="0"/>
                <a:ea typeface="Dotum" panose="020B0600000101010101" pitchFamily="34" charset="-127"/>
              </a:rPr>
              <a:t>Yalın dönüşüm danışmanlığı</a:t>
            </a:r>
            <a:endParaRPr lang="tr-TR" sz="800" dirty="0">
              <a:solidFill>
                <a:schemeClr val="bg2">
                  <a:lumMod val="25000"/>
                </a:schemeClr>
              </a:solidFill>
              <a:latin typeface="Century Gothic" panose="020B0502020202020204" pitchFamily="34" charset="0"/>
              <a:ea typeface="Dotum" panose="020B0600000101010101" pitchFamily="34" charset="-127"/>
            </a:endParaRPr>
          </a:p>
        </p:txBody>
      </p:sp>
    </p:spTree>
    <p:extLst>
      <p:ext uri="{BB962C8B-B14F-4D97-AF65-F5344CB8AC3E}">
        <p14:creationId xmlns:p14="http://schemas.microsoft.com/office/powerpoint/2010/main" val="3793392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55&quot;&gt;&lt;property id=&quot;20148&quot; value=&quot;5&quot;/&gt;&lt;property id=&quot;20300&quot; value=&quot;Slide 11&quot;/&gt;&lt;property id=&quot;20307&quot; value=&quot;259&quot;/&gt;&lt;/object&gt;&lt;object type=&quot;3&quot; unique_id=&quot;10530&quot;&gt;&lt;property id=&quot;20148&quot; value=&quot;5&quot;/&gt;&lt;property id=&quot;20300&quot; value=&quot;Slide 12&quot;/&gt;&lt;property id=&quot;20307&quot; value=&quot;260&quot;/&gt;&lt;/object&gt;&lt;object type=&quot;3&quot; unique_id=&quot;10946&quot;&gt;&lt;property id=&quot;20148&quot; value=&quot;5&quot;/&gt;&lt;property id=&quot;20300&quot; value=&quot;Slide 7&quot;/&gt;&lt;property id=&quot;20307&quot; value=&quot;262&quot;/&gt;&lt;/object&gt;&lt;object type=&quot;3&quot; unique_id=&quot;10957&quot;&gt;&lt;property id=&quot;20148&quot; value=&quot;5&quot;/&gt;&lt;property id=&quot;20300&quot; value=&quot;Slide 5&quot;/&gt;&lt;property id=&quot;20307&quot; value=&quot;263&quot;/&gt;&lt;/object&gt;&lt;object type=&quot;3&quot; unique_id=&quot;10958&quot;&gt;&lt;property id=&quot;20148&quot; value=&quot;5&quot;/&gt;&lt;property id=&quot;20300&quot; value=&quot;Slide 6&quot;/&gt;&lt;property id=&quot;20307&quot; value=&quot;264&quot;/&gt;&lt;/object&gt;&lt;object type=&quot;3&quot; unique_id=&quot;11036&quot;&gt;&lt;property id=&quot;20148&quot; value=&quot;5&quot;/&gt;&lt;property id=&quot;20300&quot; value=&quot;Slide 10&quot;/&gt;&lt;property id=&quot;20307&quot; value=&quot;267&quot;/&gt;&lt;/object&gt;&lt;object type=&quot;3&quot; unique_id=&quot;11037&quot;&gt;&lt;property id=&quot;20148&quot; value=&quot;5&quot;/&gt;&lt;property id=&quot;20300&quot; value=&quot;Slide 9&quot;/&gt;&lt;property id=&quot;20307&quot; value=&quot;266&quot;/&gt;&lt;/object&gt;&lt;object type=&quot;3&quot; unique_id=&quot;11128&quot;&gt;&lt;property id=&quot;20148&quot; value=&quot;5&quot;/&gt;&lt;property id=&quot;20300&quot; value=&quot;Slide 8&quot;/&gt;&lt;property id=&quot;20307&quot; value=&quot;268&quot;/&gt;&lt;/object&gt;&lt;object type=&quot;3&quot; unique_id=&quot;11149&quot;&gt;&lt;property id=&quot;20148&quot; value=&quot;5&quot;/&gt;&lt;property id=&quot;20300&quot; value=&quot;Slide 1&quot;/&gt;&lt;property id=&quot;20307&quot; value=&quot;269&quot;/&gt;&lt;/object&gt;&lt;object type=&quot;3&quot; unique_id=&quot;11150&quot;&gt;&lt;property id=&quot;20148&quot; value=&quot;5&quot;/&gt;&lt;property id=&quot;20300&quot; value=&quot;Slide 2&quot;/&gt;&lt;property id=&quot;20307&quot; value=&quot;270&quot;/&gt;&lt;/object&gt;&lt;object type=&quot;3&quot; unique_id=&quot;11223&quot;&gt;&lt;property id=&quot;20148&quot; value=&quot;5&quot;/&gt;&lt;property id=&quot;20300&quot; value=&quot;Slide 3&quot;/&gt;&lt;property id=&quot;20307&quot; value=&quot;271&quot;/&gt;&lt;/object&gt;&lt;object type=&quot;3&quot; unique_id=&quot;11289&quot;&gt;&lt;property id=&quot;20148&quot; value=&quot;5&quot;/&gt;&lt;property id=&quot;20300&quot; value=&quot;Slide 4&quot;/&gt;&lt;property id=&quot;20307&quot; value=&quot;272&quot;/&gt;&lt;/object&gt;&lt;object type=&quot;3&quot; unique_id=&quot;11374&quot;&gt;&lt;property id=&quot;20148&quot; value=&quot;5&quot;/&gt;&lt;property id=&quot;20300&quot; value=&quot;Slide 13&quot;/&gt;&lt;property id=&quot;20307&quot; value=&quot;273&quot;/&gt;&lt;/object&gt;&lt;object type=&quot;3&quot; unique_id=&quot;11375&quot;&gt;&lt;property id=&quot;20148&quot; value=&quot;5&quot;/&gt;&lt;property id=&quot;20300&quot; value=&quot;Slide 14&quot;/&gt;&lt;property id=&quot;20307&quot; value=&quot;274&quot;/&gt;&lt;/object&gt;&lt;object type=&quot;3&quot; unique_id=&quot;11456&quot;&gt;&lt;property id=&quot;20148&quot; value=&quot;5&quot;/&gt;&lt;property id=&quot;20300&quot; value=&quot;Slide 15&quot;/&gt;&lt;property id=&quot;20307&quot; value=&quot;275&quot;/&gt;&lt;/object&gt;&lt;/object&gt;&lt;/object&gt;&lt;/database&gt;"/>
</p:tagLst>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1805</TotalTime>
  <Words>447</Words>
  <Application>Microsoft Office PowerPoint</Application>
  <PresentationFormat>A4 Kağıt (210x297 mm)</PresentationFormat>
  <Paragraphs>52</Paragraphs>
  <Slides>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vt:i4>
      </vt:variant>
    </vt:vector>
  </HeadingPairs>
  <TitlesOfParts>
    <vt:vector size="9" baseType="lpstr">
      <vt:lpstr>Dotum</vt:lpstr>
      <vt:lpstr>Arial</vt:lpstr>
      <vt:lpstr>Calibri</vt:lpstr>
      <vt:lpstr>Calibri Light</vt:lpstr>
      <vt:lpstr>Century Gothic</vt:lpstr>
      <vt:lpstr>Courier New</vt:lpstr>
      <vt:lpstr>Times New Roman</vt:lpstr>
      <vt:lpstr>Office Teması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Erol Çakır</dc:creator>
  <cp:lastModifiedBy>Erol Cakir</cp:lastModifiedBy>
  <cp:revision>226</cp:revision>
  <dcterms:created xsi:type="dcterms:W3CDTF">2019-11-13T18:39:04Z</dcterms:created>
  <dcterms:modified xsi:type="dcterms:W3CDTF">2020-12-10T07:35:26Z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702bf62-88e6-456d-b298-e2abb13de1ea_Enabled">
    <vt:lpwstr>True</vt:lpwstr>
  </property>
  <property fmtid="{D5CDD505-2E9C-101B-9397-08002B2CF9AE}" pid="3" name="MSIP_Label_0702bf62-88e6-456d-b298-e2abb13de1ea_SiteId">
    <vt:lpwstr>548d26ab-8caa-49e1-97c2-a1b1a06cc39c</vt:lpwstr>
  </property>
  <property fmtid="{D5CDD505-2E9C-101B-9397-08002B2CF9AE}" pid="4" name="MSIP_Label_0702bf62-88e6-456d-b298-e2abb13de1ea_Owner">
    <vt:lpwstr>facakir@coca-cola.com</vt:lpwstr>
  </property>
  <property fmtid="{D5CDD505-2E9C-101B-9397-08002B2CF9AE}" pid="5" name="MSIP_Label_0702bf62-88e6-456d-b298-e2abb13de1ea_SetDate">
    <vt:lpwstr>2020-11-03T16:47:50.2372880Z</vt:lpwstr>
  </property>
  <property fmtid="{D5CDD505-2E9C-101B-9397-08002B2CF9AE}" pid="6" name="MSIP_Label_0702bf62-88e6-456d-b298-e2abb13de1ea_Name">
    <vt:lpwstr>Confidential (not protected)</vt:lpwstr>
  </property>
  <property fmtid="{D5CDD505-2E9C-101B-9397-08002B2CF9AE}" pid="7" name="MSIP_Label_0702bf62-88e6-456d-b298-e2abb13de1ea_Application">
    <vt:lpwstr>Microsoft Azure Information Protection</vt:lpwstr>
  </property>
  <property fmtid="{D5CDD505-2E9C-101B-9397-08002B2CF9AE}" pid="8" name="MSIP_Label_0702bf62-88e6-456d-b298-e2abb13de1ea_ActionId">
    <vt:lpwstr>0eaa0002-c4a0-4c57-9aae-d40d912f7945</vt:lpwstr>
  </property>
  <property fmtid="{D5CDD505-2E9C-101B-9397-08002B2CF9AE}" pid="9" name="MSIP_Label_0702bf62-88e6-456d-b298-e2abb13de1ea_Extended_MSFT_Method">
    <vt:lpwstr>Automatic</vt:lpwstr>
  </property>
  <property fmtid="{D5CDD505-2E9C-101B-9397-08002B2CF9AE}" pid="10" name="Sensitivity">
    <vt:lpwstr>Confidential (not protected)</vt:lpwstr>
  </property>
</Properties>
</file>